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7" r:id="rId2"/>
    <p:sldId id="323" r:id="rId3"/>
    <p:sldId id="324" r:id="rId4"/>
    <p:sldId id="258" r:id="rId5"/>
    <p:sldId id="364" r:id="rId6"/>
    <p:sldId id="259" r:id="rId7"/>
    <p:sldId id="361" r:id="rId8"/>
    <p:sldId id="362" r:id="rId9"/>
    <p:sldId id="369" r:id="rId10"/>
    <p:sldId id="345" r:id="rId11"/>
    <p:sldId id="272" r:id="rId12"/>
    <p:sldId id="343" r:id="rId13"/>
    <p:sldId id="363" r:id="rId14"/>
    <p:sldId id="366" r:id="rId15"/>
    <p:sldId id="328" r:id="rId16"/>
    <p:sldId id="359" r:id="rId17"/>
    <p:sldId id="344" r:id="rId18"/>
    <p:sldId id="355" r:id="rId19"/>
    <p:sldId id="356" r:id="rId20"/>
    <p:sldId id="349" r:id="rId21"/>
    <p:sldId id="350" r:id="rId22"/>
    <p:sldId id="351" r:id="rId23"/>
    <p:sldId id="352" r:id="rId24"/>
    <p:sldId id="353" r:id="rId25"/>
    <p:sldId id="330" r:id="rId26"/>
    <p:sldId id="329" r:id="rId27"/>
    <p:sldId id="357" r:id="rId28"/>
    <p:sldId id="354" r:id="rId29"/>
    <p:sldId id="358" r:id="rId30"/>
    <p:sldId id="367" r:id="rId31"/>
    <p:sldId id="326" r:id="rId32"/>
    <p:sldId id="327" r:id="rId33"/>
    <p:sldId id="332" r:id="rId34"/>
    <p:sldId id="333" r:id="rId35"/>
    <p:sldId id="368" r:id="rId36"/>
    <p:sldId id="283" r:id="rId37"/>
    <p:sldId id="285" r:id="rId38"/>
    <p:sldId id="336" r:id="rId39"/>
    <p:sldId id="338" r:id="rId40"/>
    <p:sldId id="337" r:id="rId41"/>
    <p:sldId id="341" r:id="rId42"/>
    <p:sldId id="339" r:id="rId43"/>
    <p:sldId id="340" r:id="rId44"/>
    <p:sldId id="335" r:id="rId45"/>
    <p:sldId id="34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AFCC9-1FF1-4BEC-89BA-6837341B5131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C0B0A-8696-49F4-9556-12B92C81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67FB-BB09-4736-BE38-03481F339843}" type="datetime1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66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944C-9E41-4FF1-A43B-3150126E9814}" type="datetime1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24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77959-CE4B-4280-A385-F6637263061B}" type="datetime1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8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63CD-9841-4A00-8831-7C4D1E0319B6}" type="datetime1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24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128BB-B058-452D-8A61-16A3325E5FDE}" type="datetime1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99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5A14-1A2A-41DE-BA84-7761D9C83945}" type="datetime1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0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4E7-8417-4836-ADED-355C96E10966}" type="datetime1">
              <a:rPr lang="en-US" smtClean="0"/>
              <a:t>9/30/2020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1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EB74-7407-41FB-862A-6DF23BCFE186}" type="datetime1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3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9E8B5-D5D9-4D19-B129-4A5641E297AA}" type="datetime1">
              <a:rPr lang="en-US" smtClean="0"/>
              <a:t>9/30/2020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1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8C7C-B46D-4C6A-B61C-32EDD020AF68}" type="datetime1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9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6BBE-21CE-4636-87AF-038AC137D90F}" type="datetime1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3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96055-6269-4231-87D0-3BB5FE13A8A9}" type="datetime1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4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o-datasci-specialization.github.io/c4-ml-fall-2020/site-syllabus.html" TargetMode="External"/><Relationship Id="rId7" Type="http://schemas.openxmlformats.org/officeDocument/2006/relationships/hyperlink" Target="https://www.kaggle.com/c/edld-654-fall-2020/overview" TargetMode="External"/><Relationship Id="rId2" Type="http://schemas.openxmlformats.org/officeDocument/2006/relationships/hyperlink" Target="https://uo-datasci-specialization.github.io/c4-ml-fall-2020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uo-datasci-specialization/c4-ml-fall-2020" TargetMode="External"/><Relationship Id="rId5" Type="http://schemas.openxmlformats.org/officeDocument/2006/relationships/hyperlink" Target="https://uo-datasci-specialization.github.io/c4-ml-fall-2020/assignments.html" TargetMode="External"/><Relationship Id="rId4" Type="http://schemas.openxmlformats.org/officeDocument/2006/relationships/hyperlink" Target="https://uo-datasci-specialization.github.io/c4-ml-fall-2020/schedule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aec.uoregon.edu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wr.org/" TargetMode="External"/><Relationship Id="rId2" Type="http://schemas.openxmlformats.org/officeDocument/2006/relationships/hyperlink" Target="https://www.tidymodels.or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hyperlink" Target="https://www.tmwr.org/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hyperlink" Target="https://www.tidymodels.org/" TargetMode="Externa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juliasilge.com/blog/" TargetMode="External"/><Relationship Id="rId3" Type="http://schemas.openxmlformats.org/officeDocument/2006/relationships/hyperlink" Target="https://www.tidymodels.org/" TargetMode="External"/><Relationship Id="rId7" Type="http://schemas.openxmlformats.org/officeDocument/2006/relationships/hyperlink" Target="https://rstudio-conf-2020.github.io/applied-ml/README.html" TargetMode="External"/><Relationship Id="rId2" Type="http://schemas.openxmlformats.org/officeDocument/2006/relationships/hyperlink" Target="https://www.tmwr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nf20-intro-ml.netlify.com/materials/" TargetMode="External"/><Relationship Id="rId5" Type="http://schemas.openxmlformats.org/officeDocument/2006/relationships/hyperlink" Target="https://github.com/bradleyboehmke/data-science-learning-resources/blob/master/README.md" TargetMode="External"/><Relationship Id="rId10" Type="http://schemas.openxmlformats.org/officeDocument/2006/relationships/hyperlink" Target="https://community.rstudio.com/" TargetMode="External"/><Relationship Id="rId4" Type="http://schemas.openxmlformats.org/officeDocument/2006/relationships/hyperlink" Target="https://alison.rbind.io/post/2019-12-23-learning-to-teach-machines-to-learn/" TargetMode="External"/><Relationship Id="rId9" Type="http://schemas.openxmlformats.org/officeDocument/2006/relationships/hyperlink" Target="https://github.com/rfordatascience/tidytuesday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s://bradleyboehmke.github.io/HOM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edld-654-fall-2020/overview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ces.ed.gov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es.ed.gov/funding/grantsearch/details.asp?ID=3427" TargetMode="External"/><Relationship Id="rId2" Type="http://schemas.openxmlformats.org/officeDocument/2006/relationships/hyperlink" Target="https://jnese.github.io/core-blo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o-datasci-specialization.github.io/c4-ml-fall-2020/index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Applied Machine Learning for Educational Data Scientists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EDLD 654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Joe Nese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Daniel Anderson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06889-573E-43A0-8AAF-154BDD28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7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B462-F3A7-41BE-9D93-DA51B732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2DED3-A1E0-403C-B3FB-306F6A153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5" y="1825625"/>
            <a:ext cx="1151348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Course website: </a:t>
            </a:r>
            <a:r>
              <a:rPr lang="en-US" sz="2400" dirty="0">
                <a:hlinkClick r:id="rId2"/>
              </a:rPr>
              <a:t>https://uo-datasci-specialization.github.io/c4-ml-fall-2020/index.html</a:t>
            </a:r>
            <a:endParaRPr lang="en-US" sz="2400" dirty="0"/>
          </a:p>
          <a:p>
            <a:pPr lvl="1"/>
            <a:r>
              <a:rPr lang="en-US" sz="2200" dirty="0"/>
              <a:t>Syllabus: </a:t>
            </a:r>
            <a:r>
              <a:rPr lang="en-US" sz="2200" dirty="0">
                <a:hlinkClick r:id="rId3"/>
              </a:rPr>
              <a:t>https://uo-datasci-specialization.github.io/c4-ml-fall-2020/site-syllabus.html</a:t>
            </a:r>
            <a:endParaRPr lang="en-US" sz="2200" dirty="0"/>
          </a:p>
          <a:p>
            <a:pPr lvl="1"/>
            <a:r>
              <a:rPr lang="en-US" sz="2200" dirty="0"/>
              <a:t>Schedule: </a:t>
            </a:r>
            <a:r>
              <a:rPr lang="en-US" sz="2200" dirty="0">
                <a:hlinkClick r:id="rId4"/>
              </a:rPr>
              <a:t>https://uo-datasci-specialization.github.io/c4-ml-fall-2020/schedule.html</a:t>
            </a:r>
            <a:endParaRPr lang="en-US" sz="2200" dirty="0"/>
          </a:p>
          <a:p>
            <a:pPr lvl="1"/>
            <a:r>
              <a:rPr lang="en-US" sz="2200" dirty="0"/>
              <a:t>Assignments: </a:t>
            </a:r>
            <a:r>
              <a:rPr lang="en-US" sz="2200" dirty="0">
                <a:hlinkClick r:id="rId5"/>
              </a:rPr>
              <a:t>https://uo-datasci-specialization.github.io/c4-ml-fall-2020/assignments.html</a:t>
            </a:r>
            <a:r>
              <a:rPr lang="en-US" sz="2200" dirty="0"/>
              <a:t> </a:t>
            </a:r>
          </a:p>
          <a:p>
            <a:endParaRPr lang="en-US" sz="2600" dirty="0"/>
          </a:p>
          <a:p>
            <a:r>
              <a:rPr lang="en-US" sz="2600" dirty="0"/>
              <a:t>Course </a:t>
            </a:r>
            <a:r>
              <a:rPr lang="en-US" sz="2600" dirty="0" err="1"/>
              <a:t>github</a:t>
            </a:r>
            <a:r>
              <a:rPr lang="en-US" sz="2600" dirty="0"/>
              <a:t>: </a:t>
            </a:r>
            <a:r>
              <a:rPr lang="en-US" sz="2600" dirty="0">
                <a:hlinkClick r:id="rId6"/>
              </a:rPr>
              <a:t>https://github.com/uo-datasci-specialization/c4-ml-fall-2020</a:t>
            </a:r>
            <a:r>
              <a:rPr lang="en-US" sz="2600" dirty="0"/>
              <a:t> </a:t>
            </a:r>
          </a:p>
          <a:p>
            <a:endParaRPr lang="en-US" sz="2600" dirty="0"/>
          </a:p>
          <a:p>
            <a:r>
              <a:rPr lang="en-US" sz="2600" dirty="0"/>
              <a:t>Course Kaggle: </a:t>
            </a:r>
            <a:r>
              <a:rPr lang="en-US" sz="26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7"/>
              </a:rPr>
              <a:t>https://www.kaggle.com/c/edld-654-fall-2020/overview</a:t>
            </a:r>
            <a:r>
              <a:rPr lang="en-US" sz="26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</a:rPr>
              <a:t> </a:t>
            </a:r>
            <a:endParaRPr lang="en-US" sz="2600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0B316-34CD-41EA-945B-585836DC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1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How the pandemic affects this course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F29768-A43E-4131-B4E2-3C9BFA0E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4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9865-E17E-4032-9B76-6E7E70FE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4F23-856F-46A7-A26E-944C83229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In-person format</a:t>
            </a:r>
          </a:p>
          <a:p>
            <a:pPr lvl="1"/>
            <a:r>
              <a:rPr lang="en-US" dirty="0"/>
              <a:t>Present new content</a:t>
            </a:r>
          </a:p>
          <a:p>
            <a:pPr lvl="1"/>
            <a:r>
              <a:rPr lang="en-US" dirty="0"/>
              <a:t>Lab applying learned content</a:t>
            </a:r>
          </a:p>
          <a:p>
            <a:r>
              <a:rPr lang="en-US" dirty="0"/>
              <a:t>Remote format</a:t>
            </a:r>
          </a:p>
          <a:p>
            <a:pPr lvl="1"/>
            <a:r>
              <a:rPr lang="en-US" dirty="0"/>
              <a:t>Present new content in a Zoom meeting</a:t>
            </a:r>
          </a:p>
          <a:p>
            <a:pPr lvl="2"/>
            <a:r>
              <a:rPr lang="en-US" dirty="0"/>
              <a:t>two instructors to help field questions</a:t>
            </a:r>
          </a:p>
          <a:p>
            <a:pPr lvl="2"/>
            <a:r>
              <a:rPr lang="en-US" dirty="0"/>
              <a:t>Zoom will be recorded, and posted to Canvas to view at a later time if need be</a:t>
            </a:r>
          </a:p>
          <a:p>
            <a:pPr lvl="1"/>
            <a:r>
              <a:rPr lang="en-US" dirty="0"/>
              <a:t>Labs held via zoom</a:t>
            </a:r>
          </a:p>
          <a:p>
            <a:pPr lvl="2"/>
            <a:r>
              <a:rPr lang="en-US" dirty="0"/>
              <a:t>two instructors available to help and answer questions</a:t>
            </a:r>
          </a:p>
          <a:p>
            <a:pPr lvl="2"/>
            <a:r>
              <a:rPr lang="en-US" dirty="0"/>
              <a:t>screen shares</a:t>
            </a:r>
          </a:p>
          <a:p>
            <a:pPr lvl="2"/>
            <a:r>
              <a:rPr lang="en-US" dirty="0"/>
              <a:t>breakout rooms to facilitate individual help as necessary</a:t>
            </a:r>
          </a:p>
          <a:p>
            <a:pPr lvl="2"/>
            <a:r>
              <a:rPr lang="en-US" dirty="0"/>
              <a:t>attendance is encouraged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82921-FB37-44B1-B165-8FC8CD0A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D0A4-C6DB-418A-88C4-773B26C8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F3814-4EA8-4918-8F95-6831BBFFD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Expectation is that you still engage with each week’s materials</a:t>
            </a:r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Please be open with your communication regarding unexpected interruptions or uncertainties so that we can help</a:t>
            </a:r>
          </a:p>
          <a:p>
            <a:pPr lvl="2"/>
            <a:r>
              <a:rPr lang="en-US" dirty="0"/>
              <a:t>illness</a:t>
            </a:r>
          </a:p>
          <a:p>
            <a:pPr lvl="2"/>
            <a:r>
              <a:rPr lang="en-US" dirty="0"/>
              <a:t>caring for family</a:t>
            </a:r>
          </a:p>
          <a:p>
            <a:pPr lvl="2"/>
            <a:r>
              <a:rPr lang="en-US" dirty="0"/>
              <a:t>technology</a:t>
            </a:r>
          </a:p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students with disabilities or medical conditions that encounter barriers with remote instruction should contact the </a:t>
            </a:r>
            <a:r>
              <a:rPr lang="en-US" dirty="0">
                <a:hlinkClick r:id="rId2"/>
              </a:rPr>
              <a:t>Accessible Education Center</a:t>
            </a:r>
            <a:r>
              <a:rPr lang="en-US" dirty="0"/>
              <a:t> as soon as possible so that appropriate accommodations can be determined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1CCFD-AE3A-42E8-8654-266CB444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0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5B08-27A9-4A27-8DB9-B8D1C5746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can help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0908-3A62-424E-B148-7530B8B64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Patience</a:t>
            </a:r>
          </a:p>
          <a:p>
            <a:r>
              <a:rPr lang="en-US" dirty="0"/>
              <a:t>Grace</a:t>
            </a:r>
          </a:p>
          <a:p>
            <a:r>
              <a:rPr lang="en-US" dirty="0"/>
              <a:t>Empathy</a:t>
            </a:r>
          </a:p>
          <a:p>
            <a:r>
              <a:rPr lang="en-US" dirty="0"/>
              <a:t>Understanding</a:t>
            </a:r>
          </a:p>
          <a:p>
            <a:r>
              <a:rPr lang="en-US" dirty="0"/>
              <a:t>Open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D202E-F6DE-4079-84BA-4AD34F9D7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74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About the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00EAB-7E3E-4557-B0EF-46388003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69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F8EC350-46A7-4F05-B8DB-512586F0A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16" y="685800"/>
            <a:ext cx="4636568" cy="5486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F5DD6-C23E-47BE-95FC-063A9196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5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7062-47FB-48D3-BFBD-440EB5C6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7F576-C60F-4565-8360-0B70AC7AB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is</a:t>
            </a:r>
          </a:p>
          <a:p>
            <a:pPr lvl="1"/>
            <a:r>
              <a:rPr lang="en-US" dirty="0"/>
              <a:t>an introduction to applied machine learning techniques</a:t>
            </a:r>
          </a:p>
          <a:p>
            <a:pPr lvl="1"/>
            <a:r>
              <a:rPr lang="en-US" dirty="0"/>
              <a:t>experimental</a:t>
            </a:r>
          </a:p>
          <a:p>
            <a:pPr lvl="1"/>
            <a:r>
              <a:rPr lang="en-US" dirty="0"/>
              <a:t>utilizing R</a:t>
            </a:r>
          </a:p>
          <a:p>
            <a:pPr lvl="1"/>
            <a:r>
              <a:rPr lang="en-US" dirty="0"/>
              <a:t>delivered remotely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This class is not</a:t>
            </a:r>
          </a:p>
          <a:p>
            <a:pPr lvl="1"/>
            <a:r>
              <a:rPr lang="en-US" dirty="0"/>
              <a:t>all encompassing</a:t>
            </a:r>
          </a:p>
          <a:p>
            <a:pPr lvl="1"/>
            <a:r>
              <a:rPr lang="en-US" dirty="0"/>
              <a:t>perfectly complete (the field and software change)</a:t>
            </a:r>
          </a:p>
          <a:p>
            <a:pPr lvl="1"/>
            <a:r>
              <a:rPr lang="en-US" dirty="0"/>
              <a:t>an online course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AD8BC-F7C0-45A4-946E-7047E297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9EBE-50CF-44B7-A0F4-990BE775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78FAB-C9CC-4DDF-A8AF-358CF5D29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 has cutting edge ML models </a:t>
            </a:r>
          </a:p>
          <a:p>
            <a:pPr lvl="1"/>
            <a:r>
              <a:rPr lang="en-US" dirty="0"/>
              <a:t>Some ML developers use R as their primary computing environment and their work often results in R packages</a:t>
            </a:r>
          </a:p>
          <a:p>
            <a:r>
              <a:rPr lang="en-US" dirty="0"/>
              <a:t>R and R packages are built by people who do data analysis </a:t>
            </a:r>
          </a:p>
          <a:p>
            <a:r>
              <a:rPr lang="en-US" dirty="0"/>
              <a:t>It is easy to link to other applications</a:t>
            </a:r>
          </a:p>
          <a:p>
            <a:pPr lvl="1"/>
            <a:r>
              <a:rPr lang="en-US" dirty="0"/>
              <a:t>You can implement python, C, C++,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keras</a:t>
            </a:r>
            <a:r>
              <a:rPr lang="en-US" dirty="0"/>
              <a:t>, stan, or Weka without leaving R</a:t>
            </a:r>
          </a:p>
          <a:p>
            <a:r>
              <a:rPr lang="en-US" dirty="0"/>
              <a:t>You already know R!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AC68C-5E6D-4D06-B457-9ECBC8C8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2FD5-76EE-4D60-818E-4A453ED1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81AE-4F05-48D7-82CD-CCF9330B2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7224"/>
          </a:xfrm>
        </p:spPr>
        <p:txBody>
          <a:bodyPr>
            <a:normAutofit/>
          </a:bodyPr>
          <a:lstStyle/>
          <a:p>
            <a:r>
              <a:rPr lang="en-US" dirty="0"/>
              <a:t>R is a data analysis language, and is not C or Java</a:t>
            </a:r>
          </a:p>
          <a:p>
            <a:pPr lvl="1"/>
            <a:r>
              <a:rPr lang="en-US" dirty="0"/>
              <a:t>If a high-performance deployment is required, R can be a prototyping language </a:t>
            </a:r>
          </a:p>
          <a:p>
            <a:r>
              <a:rPr lang="en-US" dirty="0"/>
              <a:t>R is mostly memory-bound</a:t>
            </a:r>
          </a:p>
          <a:p>
            <a:pPr lvl="1"/>
            <a:r>
              <a:rPr lang="en-US" dirty="0"/>
              <a:t>But there are plenty of exceptions to this </a:t>
            </a:r>
          </a:p>
          <a:p>
            <a:r>
              <a:rPr lang="en-US" dirty="0"/>
              <a:t>The interfacing functions have been inconsistent</a:t>
            </a:r>
          </a:p>
          <a:p>
            <a:pPr lvl="1"/>
            <a:r>
              <a:rPr lang="en-US" dirty="0"/>
              <a:t>There are two methods for specifying what a model </a:t>
            </a:r>
          </a:p>
          <a:p>
            <a:pPr lvl="2"/>
            <a:r>
              <a:rPr lang="en-US" dirty="0"/>
              <a:t>formula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~ x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x , y = y</a:t>
            </a:r>
          </a:p>
          <a:p>
            <a:pPr lvl="1"/>
            <a:r>
              <a:rPr lang="en-US" dirty="0"/>
              <a:t>Nearly all model functions auto-generate dummy variables </a:t>
            </a:r>
          </a:p>
          <a:p>
            <a:pPr lvl="1"/>
            <a:r>
              <a:rPr lang="en-US" dirty="0"/>
              <a:t>Some packages have an argument for resampling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8B220-B17C-4F09-B16E-8B193120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2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 Introduction to the Course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Week 1, Class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D5A2C-DF2A-4DC5-B146-BA1D8E93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98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7440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BD4409-04F3-41CE-94F7-9F36E492EBC9}"/>
              </a:ext>
            </a:extLst>
          </p:cNvPr>
          <p:cNvSpPr txBox="1"/>
          <p:nvPr/>
        </p:nvSpPr>
        <p:spPr>
          <a:xfrm>
            <a:off x="278296" y="6368995"/>
            <a:ext cx="2011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Kuhn (2020)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61E718-A439-4D22-B78C-1728AAFA8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65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6096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response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F50414-8E0F-43F9-B7E5-89B78992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35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27874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posterior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EE677-8517-4BF9-9E42-4A9A2324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68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08571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prob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4959A1-C054-4E76-81B7-35F40B63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13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55523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probability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3C143-529B-4349-9C35-FDEC1410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7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Consistent interface functions and language</a:t>
            </a:r>
          </a:p>
          <a:p>
            <a:pPr lvl="1"/>
            <a:r>
              <a:rPr lang="en-US" dirty="0"/>
              <a:t>Irrespective of modeling package </a:t>
            </a:r>
          </a:p>
          <a:p>
            <a:pPr lvl="1"/>
            <a:r>
              <a:rPr lang="en-US" dirty="0"/>
              <a:t>This makes your workflow consistent across models and projects</a:t>
            </a:r>
          </a:p>
          <a:p>
            <a:r>
              <a:rPr lang="en-US" dirty="0"/>
              <a:t>RStudio generally makes good products</a:t>
            </a:r>
          </a:p>
          <a:p>
            <a:pPr lvl="1"/>
            <a:r>
              <a:rPr lang="en-US" dirty="0"/>
              <a:t>You are already familiar with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 has the support of a respected development team</a:t>
            </a:r>
          </a:p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taking the place of the well-known and widely-used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en-US" dirty="0"/>
              <a:t>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CE14F-9193-40B6-89F2-EC05E4E3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currently in development</a:t>
            </a:r>
          </a:p>
          <a:p>
            <a:pPr lvl="1"/>
            <a:r>
              <a:rPr lang="en-US" dirty="0"/>
              <a:t>stable/durable code?</a:t>
            </a:r>
          </a:p>
          <a:p>
            <a:pPr lvl="1"/>
            <a:r>
              <a:rPr lang="en-US" dirty="0"/>
              <a:t>documentation </a:t>
            </a:r>
            <a:r>
              <a:rPr lang="en-US" strike="sngStrike" dirty="0"/>
              <a:t>non-existent</a:t>
            </a:r>
            <a:r>
              <a:rPr lang="en-US" dirty="0"/>
              <a:t> is growing!</a:t>
            </a:r>
          </a:p>
          <a:p>
            <a:pPr lvl="2"/>
            <a:r>
              <a:rPr lang="en-US" dirty="0" err="1"/>
              <a:t>Tidymodels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website</a:t>
            </a:r>
            <a:r>
              <a:rPr lang="en-US" dirty="0"/>
              <a:t> (launched spring 2020)</a:t>
            </a:r>
          </a:p>
          <a:p>
            <a:pPr lvl="2"/>
            <a:r>
              <a:rPr lang="en-US" dirty="0">
                <a:hlinkClick r:id="rId3"/>
              </a:rPr>
              <a:t>Tidy Modeling with R</a:t>
            </a:r>
            <a:r>
              <a:rPr lang="en-US" dirty="0"/>
              <a:t> (released on 2020-9-22)</a:t>
            </a:r>
          </a:p>
          <a:p>
            <a:pPr lvl="1"/>
            <a:r>
              <a:rPr lang="en-US" dirty="0"/>
              <a:t>makes it challenging both to learn and to teach</a:t>
            </a:r>
          </a:p>
          <a:p>
            <a:r>
              <a:rPr lang="en-US" dirty="0"/>
              <a:t>Not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but it is tackling something much larger and more complex</a:t>
            </a:r>
          </a:p>
          <a:p>
            <a:pPr lvl="1"/>
            <a:r>
              <a:rPr lang="en-US" dirty="0"/>
              <a:t>all the packages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C7308-2F9A-4CAE-BC00-2C05211DB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6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currently in development</a:t>
            </a:r>
          </a:p>
          <a:p>
            <a:pPr lvl="1"/>
            <a:r>
              <a:rPr lang="en-US" dirty="0"/>
              <a:t>stable/durable code?</a:t>
            </a:r>
          </a:p>
          <a:p>
            <a:pPr lvl="1"/>
            <a:r>
              <a:rPr lang="en-US" dirty="0"/>
              <a:t>documentation </a:t>
            </a:r>
            <a:r>
              <a:rPr lang="en-US" strike="sngStrike" dirty="0"/>
              <a:t>non-existent</a:t>
            </a:r>
            <a:r>
              <a:rPr lang="en-US" dirty="0"/>
              <a:t> is growing!</a:t>
            </a:r>
          </a:p>
          <a:p>
            <a:pPr lvl="2"/>
            <a:r>
              <a:rPr lang="en-US" dirty="0" err="1"/>
              <a:t>Tidymodels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website</a:t>
            </a:r>
            <a:r>
              <a:rPr lang="en-US" dirty="0"/>
              <a:t> (launched spring 2020)</a:t>
            </a:r>
          </a:p>
          <a:p>
            <a:pPr lvl="2"/>
            <a:r>
              <a:rPr lang="en-US" dirty="0">
                <a:hlinkClick r:id="rId3"/>
              </a:rPr>
              <a:t>Tidy Modeling with R</a:t>
            </a:r>
            <a:r>
              <a:rPr lang="en-US" dirty="0"/>
              <a:t> (released on 2020-9-22)</a:t>
            </a:r>
          </a:p>
          <a:p>
            <a:pPr lvl="1"/>
            <a:r>
              <a:rPr lang="en-US" dirty="0"/>
              <a:t>makes it challenging both to learn and to teach</a:t>
            </a:r>
          </a:p>
          <a:p>
            <a:r>
              <a:rPr lang="en-US" dirty="0"/>
              <a:t>Not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but it is tackling something much larger and more complex</a:t>
            </a:r>
          </a:p>
          <a:p>
            <a:pPr lvl="1"/>
            <a:r>
              <a:rPr lang="en-US" dirty="0"/>
              <a:t>all the packages</a:t>
            </a:r>
          </a:p>
        </p:txBody>
      </p:sp>
      <p:pic>
        <p:nvPicPr>
          <p:cNvPr id="4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6146969D-2F8F-4578-9A02-26C7462F6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9" y="4994054"/>
            <a:ext cx="1828800" cy="1828800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9AADEAD-F3B7-4481-8FE8-1DCB94F2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27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D16AD11-83E1-4256-8555-04808858C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743" y="4639375"/>
            <a:ext cx="1577662" cy="18288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C058E74-931F-4522-AF9B-DE687709DB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96124" y="4953523"/>
            <a:ext cx="1577662" cy="182880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4B4288-5418-460C-9ECB-36C9698C91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37" y="3862094"/>
            <a:ext cx="1578902" cy="1828800"/>
          </a:xfrm>
          <a:prstGeom prst="rect">
            <a:avLst/>
          </a:prstGeom>
        </p:spPr>
      </p:pic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E04E221C-6BC8-4E8E-806D-EABD09BB35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29" y="4776400"/>
            <a:ext cx="1578902" cy="1828800"/>
          </a:xfrm>
          <a:prstGeom prst="rect">
            <a:avLst/>
          </a:prstGeom>
        </p:spPr>
      </p:pic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CF4F4413-4B2D-40BC-9931-6BF72EBFA8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17" y="4582200"/>
            <a:ext cx="1578901" cy="1828800"/>
          </a:xfrm>
          <a:prstGeom prst="rect">
            <a:avLst/>
          </a:prstGeom>
        </p:spPr>
      </p:pic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4AE0C295-9301-46B3-A719-1F1F2133DF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955" y="4953523"/>
            <a:ext cx="1578902" cy="1828800"/>
          </a:xfrm>
          <a:prstGeom prst="rect">
            <a:avLst/>
          </a:prstGeom>
        </p:spPr>
      </p:pic>
      <p:pic>
        <p:nvPicPr>
          <p:cNvPr id="13" name="Picture 12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B90A2BC5-30C8-434E-A6CC-FEAE2BCDA2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567" y="4190140"/>
            <a:ext cx="1584101" cy="1828800"/>
          </a:xfrm>
          <a:prstGeom prst="rect">
            <a:avLst/>
          </a:prstGeom>
        </p:spPr>
      </p:pic>
      <p:pic>
        <p:nvPicPr>
          <p:cNvPr id="34" name="Picture 33" descr="A close up of a sign&#10;&#10;Description automatically generated">
            <a:extLst>
              <a:ext uri="{FF2B5EF4-FFF2-40B4-BE49-F238E27FC236}">
                <a16:creationId xmlns:a16="http://schemas.microsoft.com/office/drawing/2014/main" id="{5162B8B7-C163-48B0-8527-A92560E91A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030" y="4719486"/>
            <a:ext cx="1578902" cy="1828800"/>
          </a:xfrm>
          <a:prstGeom prst="rect">
            <a:avLst/>
          </a:prstGeom>
        </p:spPr>
      </p:pic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DEF90789-FB45-4817-918A-41B8841214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778" y="4973604"/>
            <a:ext cx="1578901" cy="1828800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5BBFAD4C-C5D3-4576-819D-1516DFF9EA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735" y="4348163"/>
            <a:ext cx="1578820" cy="1828800"/>
          </a:xfrm>
          <a:prstGeom prst="rect">
            <a:avLst/>
          </a:prstGeom>
        </p:spPr>
      </p:pic>
      <p:pic>
        <p:nvPicPr>
          <p:cNvPr id="38" name="Picture 37" descr="A picture containing game, video, playing, meter&#10;&#10;Description automatically generated">
            <a:extLst>
              <a:ext uri="{FF2B5EF4-FFF2-40B4-BE49-F238E27FC236}">
                <a16:creationId xmlns:a16="http://schemas.microsoft.com/office/drawing/2014/main" id="{3FF5CEFA-5E98-4848-B262-9D95154499F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150" y="4164774"/>
            <a:ext cx="1578902" cy="1828800"/>
          </a:xfrm>
          <a:prstGeom prst="rect">
            <a:avLst/>
          </a:prstGeom>
        </p:spPr>
      </p:pic>
      <p:pic>
        <p:nvPicPr>
          <p:cNvPr id="40" name="Picture 3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05D4D66C-4DC3-41EF-8BE0-55D6B24253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974" y="4854408"/>
            <a:ext cx="158382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0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ox, table, man, board&#10;&#10;Description automatically generated">
            <a:extLst>
              <a:ext uri="{FF2B5EF4-FFF2-40B4-BE49-F238E27FC236}">
                <a16:creationId xmlns:a16="http://schemas.microsoft.com/office/drawing/2014/main" id="{13CEE50D-CCD1-4903-A75A-FD337B831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16" y="982447"/>
            <a:ext cx="5295568" cy="489310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C064C-E78E-4168-8EDB-E97C3DD70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3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CD37-3DA0-4C5A-8712-5AE9892D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4C39C-00C6-4467-A607-91F67835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lot of packages</a:t>
            </a:r>
          </a:p>
          <a:p>
            <a:pPr lvl="1"/>
            <a:r>
              <a:rPr lang="en-US" dirty="0"/>
              <a:t>Some of these packages work in the background</a:t>
            </a:r>
          </a:p>
          <a:p>
            <a:pPr lvl="1"/>
            <a:r>
              <a:rPr lang="en-US" dirty="0"/>
              <a:t>Others perform specific tasks, small, important tasks in the modeling process</a:t>
            </a:r>
          </a:p>
          <a:p>
            <a:r>
              <a:rPr lang="en-US" dirty="0"/>
              <a:t>Can be overwhelming, but </a:t>
            </a:r>
          </a:p>
          <a:p>
            <a:pPr lvl="1"/>
            <a:r>
              <a:rPr lang="en-US" dirty="0"/>
              <a:t>we will not be calling all of these directly</a:t>
            </a:r>
          </a:p>
          <a:p>
            <a:pPr lvl="1"/>
            <a:r>
              <a:rPr lang="en-US" dirty="0"/>
              <a:t>you will learn how each of the major packages fit into your ML workflow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EBBDA-6DE7-4C7D-8B06-77AFC6F3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3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  <a:p>
            <a:r>
              <a:rPr lang="en-US"/>
              <a:t>About </a:t>
            </a:r>
            <a:r>
              <a:rPr lang="en-US" dirty="0"/>
              <a:t>the course</a:t>
            </a:r>
          </a:p>
          <a:p>
            <a:r>
              <a:rPr lang="en-US" dirty="0"/>
              <a:t>Syllabus</a:t>
            </a:r>
          </a:p>
          <a:p>
            <a:r>
              <a:rPr lang="en-US" dirty="0"/>
              <a:t>Kaggle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23165-22E1-45C6-AE6F-05625164A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5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E4FF-8DBA-4AFD-B715-EBA18C82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D654F-0AA4-49CB-AE78-B1CE24622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Tidy Modeling with R</a:t>
            </a:r>
            <a:r>
              <a:rPr lang="en-US" dirty="0"/>
              <a:t> (just released!)</a:t>
            </a:r>
          </a:p>
          <a:p>
            <a:r>
              <a:rPr lang="en-US" dirty="0" err="1"/>
              <a:t>Tidymodels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website</a:t>
            </a:r>
            <a:r>
              <a:rPr lang="en-US" dirty="0"/>
              <a:t> (recently released!)</a:t>
            </a:r>
          </a:p>
          <a:p>
            <a:r>
              <a:rPr lang="en-US" dirty="0">
                <a:hlinkClick r:id="rId4"/>
              </a:rPr>
              <a:t>Learning to Teach Machines to Learn</a:t>
            </a:r>
            <a:r>
              <a:rPr lang="en-US" dirty="0"/>
              <a:t> (Allison Hill)</a:t>
            </a:r>
          </a:p>
          <a:p>
            <a:r>
              <a:rPr lang="en-US" dirty="0">
                <a:hlinkClick r:id="rId5"/>
              </a:rPr>
              <a:t>ML Learning Resources</a:t>
            </a:r>
            <a:r>
              <a:rPr lang="en-US" dirty="0"/>
              <a:t> (Bradley </a:t>
            </a:r>
            <a:r>
              <a:rPr lang="en-US" dirty="0" err="1"/>
              <a:t>Boehmke</a:t>
            </a:r>
            <a:r>
              <a:rPr lang="en-US" dirty="0"/>
              <a:t>)</a:t>
            </a:r>
          </a:p>
          <a:p>
            <a:r>
              <a:rPr lang="en-US" dirty="0">
                <a:hlinkClick r:id="rId6"/>
              </a:rPr>
              <a:t>Intro to Tidy ML materials </a:t>
            </a:r>
            <a:r>
              <a:rPr lang="en-US" dirty="0"/>
              <a:t>(Allison Hill)</a:t>
            </a:r>
          </a:p>
          <a:p>
            <a:r>
              <a:rPr lang="en-US" dirty="0">
                <a:hlinkClick r:id="rId7"/>
              </a:rPr>
              <a:t>Applied ML materials </a:t>
            </a:r>
            <a:r>
              <a:rPr lang="en-US" dirty="0"/>
              <a:t> (Max Kuhn)</a:t>
            </a:r>
          </a:p>
          <a:p>
            <a:r>
              <a:rPr lang="en-US" dirty="0">
                <a:hlinkClick r:id="rId8"/>
              </a:rPr>
              <a:t>Julia </a:t>
            </a:r>
            <a:r>
              <a:rPr lang="en-US" dirty="0" err="1">
                <a:hlinkClick r:id="rId8"/>
              </a:rPr>
              <a:t>Silge</a:t>
            </a:r>
            <a:r>
              <a:rPr lang="en-US" dirty="0">
                <a:hlinkClick r:id="rId8"/>
              </a:rPr>
              <a:t> blog</a:t>
            </a:r>
            <a:endParaRPr lang="en-US" dirty="0"/>
          </a:p>
          <a:p>
            <a:pPr lvl="1"/>
            <a:r>
              <a:rPr lang="en-US" dirty="0"/>
              <a:t>screencasts and blogs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9"/>
              </a:rPr>
              <a:t>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hlinkClick r:id="rId9"/>
              </a:rPr>
              <a:t>TidyTuesday</a:t>
            </a:r>
            <a:r>
              <a:rPr lang="en-US" dirty="0"/>
              <a:t> data</a:t>
            </a:r>
          </a:p>
          <a:p>
            <a:r>
              <a:rPr lang="en-US" dirty="0"/>
              <a:t>Your peers</a:t>
            </a:r>
          </a:p>
          <a:p>
            <a:r>
              <a:rPr lang="en-US" dirty="0"/>
              <a:t>Your instructors</a:t>
            </a:r>
          </a:p>
          <a:p>
            <a:r>
              <a:rPr lang="en-US" dirty="0">
                <a:hlinkClick r:id="rId10"/>
              </a:rPr>
              <a:t>RStudio Community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6FF36-6AF6-4116-B066-89F8EC8A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5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Syllabus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259F80-99BF-43B9-A1A0-26FA1623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27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2038-5C62-415C-A901-ECF688BC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0198B-91E0-4BE6-B8AB-2FF5A1DC2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Describe the framework of machine learning (i.e. supervised vs. unsupervised learning) and how it differs from standard inferential statistics</a:t>
            </a:r>
          </a:p>
          <a:p>
            <a:r>
              <a:rPr lang="en-US" dirty="0"/>
              <a:t>Discuss the bias-variance tradeoff in supervised learning and apply the concept in making decisions about model selection</a:t>
            </a:r>
          </a:p>
          <a:p>
            <a:r>
              <a:rPr lang="en-US" dirty="0"/>
              <a:t>Construct various supervised learning models, including linear regression (for prediction rather than inference), penalized regression (ridge/lasso), various decision tree models (including bagged and boosted trees, and random forests), and </a:t>
            </a:r>
            <a:r>
              <a:rPr lang="en-US" i="1" dirty="0"/>
              <a:t>k</a:t>
            </a:r>
            <a:r>
              <a:rPr lang="en-US" dirty="0"/>
              <a:t>-nearest neighbor models</a:t>
            </a:r>
          </a:p>
          <a:p>
            <a:r>
              <a:rPr lang="en-US" dirty="0"/>
              <a:t>Measure and contrast the performance of various models</a:t>
            </a:r>
          </a:p>
          <a:p>
            <a:r>
              <a:rPr lang="en-US" dirty="0"/>
              <a:t>Construct models for both classification- and regression-based problems</a:t>
            </a:r>
          </a:p>
          <a:p>
            <a:r>
              <a:rPr lang="en-US" dirty="0"/>
              <a:t>Conduct feature engineering, including dimension reduction, to increase model performance (and quantify the degree to which model performance changed)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4F91B-8EBD-479B-B14C-EEF1E058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65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6F78-93C5-45D6-BB7E-1E4B629B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Texts (free)</a:t>
            </a:r>
          </a:p>
        </p:txBody>
      </p:sp>
      <p:pic>
        <p:nvPicPr>
          <p:cNvPr id="5" name="Content Placeholder 4" descr="A picture containing honeycomb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4E447C7-13EA-4170-886F-919FD27D7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02" y="2312806"/>
            <a:ext cx="2878384" cy="429768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1F25E7-302B-4272-B1FF-DC981DE38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790" y="2339975"/>
            <a:ext cx="2852473" cy="4297680"/>
          </a:xfrm>
          <a:prstGeom prst="rect">
            <a:avLst/>
          </a:prstGeom>
        </p:spPr>
      </p:pic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96963CA-893A-427E-9C7C-06F6057C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74" y="2339975"/>
            <a:ext cx="3014406" cy="42976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CAED01-0493-46DB-BEB9-869D9106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33</a:t>
            </a:fld>
            <a:endParaRPr lang="en-US"/>
          </a:p>
        </p:txBody>
      </p:sp>
      <p:pic>
        <p:nvPicPr>
          <p:cNvPr id="8" name="Content Placeholder 4" descr="A picture containing flower&#10;&#10;Description automatically generated">
            <a:extLst>
              <a:ext uri="{FF2B5EF4-FFF2-40B4-BE49-F238E27FC236}">
                <a16:creationId xmlns:a16="http://schemas.microsoft.com/office/drawing/2014/main" id="{A39E7663-2F4D-B549-A194-4F800AB43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17" y="2312806"/>
            <a:ext cx="2554381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18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845E-79AB-4FB8-B6FA-13ED081A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not required (but possibly helpful)</a:t>
            </a:r>
          </a:p>
        </p:txBody>
      </p:sp>
      <p:pic>
        <p:nvPicPr>
          <p:cNvPr id="7" name="Picture 6" descr="A close up of a wave&#10;&#10;Description automatically generated">
            <a:extLst>
              <a:ext uri="{FF2B5EF4-FFF2-40B4-BE49-F238E27FC236}">
                <a16:creationId xmlns:a16="http://schemas.microsoft.com/office/drawing/2014/main" id="{0C9FBD6F-40D7-4791-B938-267EEC20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96" y="2312806"/>
            <a:ext cx="2749520" cy="42976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44CC4D-6375-43DD-89A6-E7845FFC7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37" y="2312806"/>
            <a:ext cx="2842381" cy="4297680"/>
          </a:xfrm>
          <a:prstGeom prst="rect">
            <a:avLst/>
          </a:prstGeom>
        </p:spPr>
      </p:pic>
      <p:pic>
        <p:nvPicPr>
          <p:cNvPr id="11" name="Picture 10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2335041D-1B8D-42CB-9156-2B9CD5AAF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39" y="2312806"/>
            <a:ext cx="2865120" cy="429768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B285CF-3017-4F6C-BAE1-B7D5B4E8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99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845E-79AB-4FB8-B6FA-13ED081A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not required (but possibly helpful)</a:t>
            </a:r>
          </a:p>
        </p:txBody>
      </p:sp>
      <p:pic>
        <p:nvPicPr>
          <p:cNvPr id="7" name="Picture 6" descr="A close up of a wave&#10;&#10;Description automatically generated">
            <a:extLst>
              <a:ext uri="{FF2B5EF4-FFF2-40B4-BE49-F238E27FC236}">
                <a16:creationId xmlns:a16="http://schemas.microsoft.com/office/drawing/2014/main" id="{0C9FBD6F-40D7-4791-B938-267EEC20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96" y="2312806"/>
            <a:ext cx="2749520" cy="42976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44CC4D-6375-43DD-89A6-E7845FFC7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37" y="2312806"/>
            <a:ext cx="2842381" cy="4297680"/>
          </a:xfrm>
          <a:prstGeom prst="rect">
            <a:avLst/>
          </a:prstGeom>
        </p:spPr>
      </p:pic>
      <p:pic>
        <p:nvPicPr>
          <p:cNvPr id="11" name="Picture 10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2335041D-1B8D-42CB-9156-2B9CD5AAF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39" y="2312806"/>
            <a:ext cx="2865120" cy="429768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B285CF-3017-4F6C-BAE1-B7D5B4E8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59FC5-9AF2-4B83-9BD2-388CCCDFE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147" y="3037214"/>
            <a:ext cx="6352478" cy="30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70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time M &amp; W – 12:15-1:45</a:t>
            </a:r>
          </a:p>
          <a:p>
            <a:r>
              <a:rPr lang="en-US" dirty="0"/>
              <a:t>Readings – do before class</a:t>
            </a:r>
          </a:p>
          <a:p>
            <a:r>
              <a:rPr lang="en-US" dirty="0"/>
              <a:t>New content presented via Zoom</a:t>
            </a:r>
          </a:p>
          <a:p>
            <a:pPr lvl="1"/>
            <a:r>
              <a:rPr lang="en-US" dirty="0"/>
              <a:t>attend to ask questions</a:t>
            </a:r>
          </a:p>
          <a:p>
            <a:pPr lvl="1"/>
            <a:r>
              <a:rPr lang="en-US" dirty="0"/>
              <a:t>recordings will be posted to Canvas</a:t>
            </a:r>
          </a:p>
          <a:p>
            <a:r>
              <a:rPr lang="en-US" dirty="0"/>
              <a:t>Labs conducted via Zoom</a:t>
            </a:r>
          </a:p>
          <a:p>
            <a:pPr lvl="1"/>
            <a:r>
              <a:rPr lang="en-US" dirty="0"/>
              <a:t>to provide you with practice and time with the instructors to help you puzzle through your problems</a:t>
            </a:r>
          </a:p>
          <a:p>
            <a:pPr lvl="1"/>
            <a:r>
              <a:rPr lang="en-US" dirty="0"/>
              <a:t>what you do not complete in Zoom labs must be completed on your own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32ABB-51DF-4F86-BC7E-C9E8820B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62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(200 points total)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Data Quiz (5 points)</a:t>
            </a:r>
            <a:endParaRPr lang="en-US" dirty="0"/>
          </a:p>
          <a:p>
            <a:r>
              <a:rPr lang="en-US" dirty="0"/>
              <a:t>Labs (100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Resampling (20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Penalized Regression (20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Feature Engineering (20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i="1" dirty="0"/>
              <a:t>K </a:t>
            </a:r>
            <a:r>
              <a:rPr lang="en-US" dirty="0"/>
              <a:t>Nearest Neighbors (20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Ensemble Methods (20 points)</a:t>
            </a:r>
          </a:p>
          <a:p>
            <a:r>
              <a:rPr lang="en-US" dirty="0"/>
              <a:t>Final Project (95 points)</a:t>
            </a:r>
          </a:p>
          <a:p>
            <a:pPr lvl="1"/>
            <a:r>
              <a:rPr lang="en-US" dirty="0"/>
              <a:t>Preliminary fit 1 (10 points)</a:t>
            </a:r>
          </a:p>
          <a:p>
            <a:pPr lvl="1"/>
            <a:r>
              <a:rPr lang="en-US" dirty="0"/>
              <a:t>Preliminary fit 2 (10 points)</a:t>
            </a:r>
          </a:p>
          <a:p>
            <a:pPr lvl="1"/>
            <a:r>
              <a:rPr lang="en-US" dirty="0"/>
              <a:t>Blog post (75 points)</a:t>
            </a:r>
          </a:p>
          <a:p>
            <a:pPr lvl="2"/>
            <a:r>
              <a:rPr lang="en-US" dirty="0"/>
              <a:t>Data description (20 points)</a:t>
            </a:r>
          </a:p>
          <a:p>
            <a:pPr lvl="2"/>
            <a:r>
              <a:rPr lang="en-US" dirty="0"/>
              <a:t>Model fit description (25 points)</a:t>
            </a:r>
          </a:p>
          <a:p>
            <a:pPr lvl="2"/>
            <a:r>
              <a:rPr lang="en-US" dirty="0"/>
              <a:t>Model fits (20 points)</a:t>
            </a:r>
          </a:p>
          <a:p>
            <a:pPr lvl="2"/>
            <a:r>
              <a:rPr lang="en-US" dirty="0"/>
              <a:t>Data visualization (5 points)</a:t>
            </a:r>
          </a:p>
          <a:p>
            <a:pPr lvl="2"/>
            <a:r>
              <a:rPr lang="en-US" dirty="0"/>
              <a:t>Reproducibility (5 points)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AE3A7-7D6D-4DD3-AA00-86CC7E6A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2D1FD1-0A2C-4A2C-9A45-3AA6F124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AC5DF-14A2-48D5-A4D9-B99611316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8075"/>
          </a:xfrm>
        </p:spPr>
        <p:txBody>
          <a:bodyPr>
            <a:normAutofit/>
          </a:bodyPr>
          <a:lstStyle/>
          <a:p>
            <a:r>
              <a:rPr lang="en-US" dirty="0"/>
              <a:t>Scored on a “best honest effort” basis</a:t>
            </a:r>
          </a:p>
          <a:p>
            <a:pPr lvl="1"/>
            <a:r>
              <a:rPr lang="en-US" dirty="0"/>
              <a:t>generally, zero or full credit </a:t>
            </a:r>
          </a:p>
          <a:p>
            <a:r>
              <a:rPr lang="en-US" dirty="0"/>
              <a:t>If you find yourself stuck and unable to proceed, </a:t>
            </a:r>
            <a:r>
              <a:rPr lang="en-US" b="1" dirty="0"/>
              <a:t>please contact the instructors for help rather than submitting incomplete work</a:t>
            </a:r>
          </a:p>
          <a:p>
            <a:pPr lvl="1"/>
            <a:r>
              <a:rPr lang="en-US" dirty="0"/>
              <a:t>Contacting the instructor is part of the “best honest effort” and can result in full credit for an assignment even if the work is not fully complete. </a:t>
            </a:r>
          </a:p>
          <a:p>
            <a:r>
              <a:rPr lang="en-US" b="1" dirty="0"/>
              <a:t>If the assignment is not complete, and the student has not contacted the instructor for help, it is likely to result is a partial credit score or a zero</a:t>
            </a:r>
            <a:r>
              <a:rPr lang="en-US" dirty="0"/>
              <a:t>. </a:t>
            </a:r>
          </a:p>
          <a:p>
            <a:r>
              <a:rPr lang="en-US" dirty="0"/>
              <a:t>Labs submitted late will be docked by 30% (6 points)</a:t>
            </a:r>
          </a:p>
          <a:p>
            <a:pPr lvl="1"/>
            <a:r>
              <a:rPr lang="en-US" dirty="0"/>
              <a:t>Labs are due a week after they are assigned, before class starts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4143A-33CE-4C4B-92E2-0ADBDE0F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38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2272-1D94-43F8-959D-624FF6B3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3017A-3009-4490-9DFE-ED70ABAC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85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be using the </a:t>
            </a:r>
            <a:r>
              <a:rPr lang="en-US" dirty="0" err="1">
                <a:hlinkClick r:id="rId2"/>
              </a:rPr>
              <a:t>kaggle</a:t>
            </a:r>
            <a:r>
              <a:rPr lang="en-US" dirty="0"/>
              <a:t> platform to host a </a:t>
            </a:r>
            <a:r>
              <a:rPr lang="en-US" dirty="0">
                <a:hlinkClick r:id="rId3"/>
              </a:rPr>
              <a:t>local competition</a:t>
            </a:r>
            <a:endParaRPr lang="en-US" dirty="0"/>
          </a:p>
          <a:p>
            <a:r>
              <a:rPr lang="en-US" dirty="0"/>
              <a:t>Work as a team to build, tune, evaluate a predictive model based on the training data</a:t>
            </a:r>
          </a:p>
          <a:p>
            <a:r>
              <a:rPr lang="en-US" dirty="0"/>
              <a:t>Make predictions on the test data that has all the same features (variables) except the outcome</a:t>
            </a:r>
          </a:p>
          <a:p>
            <a:r>
              <a:rPr lang="en-US" dirty="0"/>
              <a:t>Upload predictions to </a:t>
            </a:r>
            <a:r>
              <a:rPr lang="en-US" dirty="0" err="1"/>
              <a:t>kaggle</a:t>
            </a:r>
            <a:r>
              <a:rPr lang="en-US" dirty="0"/>
              <a:t>, which will provide you with an estimate of your model performance on a portion of the test data (but not the full test data)</a:t>
            </a:r>
          </a:p>
          <a:p>
            <a:r>
              <a:rPr lang="en-US" dirty="0"/>
              <a:t>At the end of the course, each team’s most performant model will be evaluated against the full test data</a:t>
            </a:r>
          </a:p>
          <a:p>
            <a:pPr lvl="1"/>
            <a:r>
              <a:rPr lang="en-US" dirty="0"/>
              <a:t>this final test regularly leads to changes in the leaderboard ranking for real </a:t>
            </a:r>
            <a:r>
              <a:rPr lang="en-US" dirty="0" err="1"/>
              <a:t>kaggle</a:t>
            </a:r>
            <a:r>
              <a:rPr lang="en-US" dirty="0"/>
              <a:t> competitions</a:t>
            </a:r>
          </a:p>
          <a:p>
            <a:pPr lvl="1"/>
            <a:r>
              <a:rPr lang="en-US" dirty="0"/>
              <a:t>the team with the best model will be awarded five points extra credit.</a:t>
            </a:r>
          </a:p>
          <a:p>
            <a:r>
              <a:rPr lang="en-US" dirty="0"/>
              <a:t>Link to outside data to help increase the performance of your model (e.g., </a:t>
            </a:r>
            <a:r>
              <a:rPr lang="en-US" dirty="0">
                <a:hlinkClick r:id="rId4"/>
              </a:rPr>
              <a:t>NCES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1E348-5EF5-40D6-9ECF-719A5C39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85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BA: UC Santa Barbara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PhD, School Psychology: University of Maryland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Behavioral Research &amp; Teaching (BRT) since 2009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Research Associate Professor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Research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Applied statistical methods to measure and monitor student growth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Inform the applied research methodologies used by researchers 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Developing and improving systems that support data-based decision making using advanced technologies to influence teachers’ instructional practices and increase student achievement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hlinkClick r:id="rId2"/>
              </a:rPr>
              <a:t>CORE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CORE II</a:t>
            </a:r>
            <a:endParaRPr lang="en-US" dirty="0"/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Teaching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EDLD 651 – Introduction to Data Science with R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EDLD 654 – </a:t>
            </a:r>
            <a:r>
              <a:rPr lang="en-US" dirty="0">
                <a:hlinkClick r:id="rId4"/>
              </a:rPr>
              <a:t>this one</a:t>
            </a:r>
            <a:r>
              <a:rPr lang="en-US" dirty="0"/>
              <a:t>!</a:t>
            </a:r>
            <a:endParaRPr lang="en-US" dirty="0">
              <a:solidFill>
                <a:prstClr val="black"/>
              </a:solidFill>
              <a:ea typeface="ＭＳ Ｐゴシック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9FD6C-FC97-4B34-B7F5-8D76787F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18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D5CED-B4BB-449F-BC32-E9260197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Preliminary 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99110-18E2-4870-A4C3-E3A45114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Week 6 and Week 8 each team will be required to submit preliminary predictions to </a:t>
            </a:r>
            <a:r>
              <a:rPr lang="en-US" dirty="0" err="1"/>
              <a:t>kaggle</a:t>
            </a:r>
            <a:endParaRPr lang="en-US" dirty="0"/>
          </a:p>
          <a:p>
            <a:r>
              <a:rPr lang="en-US" dirty="0"/>
              <a:t>You may submit predictions at any time, but you must submit your first predictions by Week 6, and predictions from a new model by Week 8</a:t>
            </a:r>
          </a:p>
          <a:p>
            <a:r>
              <a:rPr lang="en-US" dirty="0"/>
              <a:t>A quantitative indicator of prediction accuracy will automatically be provided</a:t>
            </a:r>
          </a:p>
          <a:p>
            <a:r>
              <a:rPr lang="en-US" dirty="0"/>
              <a:t>Submissions will be scored on an “all or nothing” basis</a:t>
            </a:r>
          </a:p>
          <a:p>
            <a:pPr lvl="1"/>
            <a:r>
              <a:rPr lang="en-US" dirty="0"/>
              <a:t>If your group provides a set of predictions, you will all receive credit, regardless of the performance of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3E504-02C7-4BEE-A96C-8FC18F9E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19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4B7DB-2642-45A9-9AAB-143F8798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84B3-972C-4B58-BBD9-C0B94A498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61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Group project, 3 to 4 people</a:t>
            </a:r>
          </a:p>
          <a:p>
            <a:pPr marL="0" indent="0">
              <a:buNone/>
            </a:pPr>
            <a:r>
              <a:rPr lang="en-US" dirty="0"/>
              <a:t>Blog post (or a series of blog posts)</a:t>
            </a:r>
          </a:p>
          <a:p>
            <a:r>
              <a:rPr lang="en-US" dirty="0"/>
              <a:t>Data description</a:t>
            </a:r>
          </a:p>
          <a:p>
            <a:pPr lvl="1"/>
            <a:r>
              <a:rPr lang="en-US" dirty="0"/>
              <a:t>Describe core features of the data, any additional data you joined in and why, basic </a:t>
            </a:r>
            <a:r>
              <a:rPr lang="en-US" dirty="0" err="1"/>
              <a:t>descriptives</a:t>
            </a:r>
            <a:r>
              <a:rPr lang="en-US" dirty="0"/>
              <a:t>, feature engineering, and data splitting</a:t>
            </a:r>
          </a:p>
          <a:p>
            <a:r>
              <a:rPr lang="en-US" dirty="0"/>
              <a:t>Model fit description</a:t>
            </a:r>
          </a:p>
          <a:p>
            <a:pPr lvl="1"/>
            <a:r>
              <a:rPr lang="en-US" dirty="0"/>
              <a:t>At least three models must be fit to the data. Describe each model, hyperparameters, assumptions, and a description of what the model is doing and why it is appropriate</a:t>
            </a:r>
          </a:p>
          <a:p>
            <a:r>
              <a:rPr lang="en-US" dirty="0"/>
              <a:t>Model fits</a:t>
            </a:r>
          </a:p>
          <a:p>
            <a:pPr lvl="1"/>
            <a:r>
              <a:rPr lang="en-US" dirty="0"/>
              <a:t>Describe model fitting procedure(s) and the results of your model evaluation. Compare and contrast the different fits, including a discussion of model performance</a:t>
            </a:r>
          </a:p>
          <a:p>
            <a:r>
              <a:rPr lang="en-US" dirty="0"/>
              <a:t>Data visualization</a:t>
            </a:r>
          </a:p>
          <a:p>
            <a:pPr lvl="1"/>
            <a:r>
              <a:rPr lang="en-US" dirty="0"/>
              <a:t>Include at least two plots (you may include more) to help communicate your findings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All code should be housed in a GitHub repository and be fully reproducible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D1F1E-DFBD-452A-80CC-DF718DBC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27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74E6-2CC0-40C8-B635-FEFCC22A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12AE-C9F5-4815-B37E-4F05B53AE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Week 6a (11/2)</a:t>
            </a:r>
            <a:r>
              <a:rPr lang="en-US" dirty="0"/>
              <a:t>: Preliminary Fit 1</a:t>
            </a:r>
          </a:p>
          <a:p>
            <a:r>
              <a:rPr lang="en-US" b="1" dirty="0"/>
              <a:t>Week 8b (11/18)</a:t>
            </a:r>
            <a:r>
              <a:rPr lang="en-US" dirty="0"/>
              <a:t>: Preliminary Fit 2</a:t>
            </a:r>
          </a:p>
          <a:p>
            <a:r>
              <a:rPr lang="en-US" b="1" dirty="0"/>
              <a:t>Week 11 (12/7)</a:t>
            </a:r>
            <a:r>
              <a:rPr lang="en-US" dirty="0"/>
              <a:t>: Final Fits, Blog post (final product) due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A61F2-FF2F-44C6-B8D9-C157CFD8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33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74E6-2CC0-40C8-B635-FEFCC22A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Scoring Rubric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66BAFB-D90C-428F-B54D-BBC0097CD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817457"/>
              </p:ext>
            </p:extLst>
          </p:nvPr>
        </p:nvGraphicFramePr>
        <p:xfrm>
          <a:off x="1414839" y="1995114"/>
          <a:ext cx="7236180" cy="3962400"/>
        </p:xfrm>
        <a:graphic>
          <a:graphicData uri="http://schemas.openxmlformats.org/drawingml/2006/table">
            <a:tbl>
              <a:tblPr firstRow="1" firstCol="1" bandRow="1"/>
              <a:tblGrid>
                <a:gridCol w="448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Points possible</a:t>
                      </a:r>
                      <a:endParaRPr lang="en-US" sz="2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Preliminary Fit 1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Preliminary Fit 2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Blog Post(s)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Description of the data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Description of the model fits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25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Model fits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Data visualization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5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Reproducibility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5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95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AAED2-2B78-4B3F-857B-25C8CFD5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58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604C-BEF4-489F-A348-4FDAD3AF2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7D2F36-5B79-45DF-A6DD-46CA56785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793315"/>
              </p:ext>
            </p:extLst>
          </p:nvPr>
        </p:nvGraphicFramePr>
        <p:xfrm>
          <a:off x="844189" y="1995039"/>
          <a:ext cx="10101285" cy="469392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2020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Lower percent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Lower point range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Grade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Upper point range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Upper percent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(194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(194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(174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(174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(154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(154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C8119-510C-405D-8079-F27D097F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39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Kaggle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5226E-8531-4FBC-B842-4586ABCD1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7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DBD52-C840-3748-9DF6-82687AA2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A screenshot of a person&#10;&#10;Description automatically generated">
            <a:extLst>
              <a:ext uri="{FF2B5EF4-FFF2-40B4-BE49-F238E27FC236}">
                <a16:creationId xmlns:a16="http://schemas.microsoft.com/office/drawing/2014/main" id="{3139579E-D642-422E-B2F2-0A90EEAD6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91" y="0"/>
            <a:ext cx="9153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59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introduce yourself </a:t>
            </a:r>
          </a:p>
          <a:p>
            <a:pPr lvl="1"/>
            <a:r>
              <a:rPr lang="en-US" dirty="0"/>
              <a:t>Name and program/year of study </a:t>
            </a:r>
          </a:p>
          <a:p>
            <a:pPr lvl="1"/>
            <a:r>
              <a:rPr lang="en-US" dirty="0"/>
              <a:t>How are you doing?</a:t>
            </a:r>
          </a:p>
          <a:p>
            <a:pPr lvl="2"/>
            <a:r>
              <a:rPr lang="en-US" dirty="0"/>
              <a:t>Tell me whatever you’d like the class to know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E91C3-C777-44B4-A02C-5041749D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B7362-74D7-4E89-8F60-BDED46BF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705B6-E144-4393-A91C-3947F4F02D26}"/>
              </a:ext>
            </a:extLst>
          </p:cNvPr>
          <p:cNvSpPr txBox="1"/>
          <p:nvPr/>
        </p:nvSpPr>
        <p:spPr>
          <a:xfrm>
            <a:off x="0" y="6616064"/>
            <a:ext cx="297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https://vas3k.com/blog/machine_learning/</a:t>
            </a:r>
          </a:p>
        </p:txBody>
      </p:sp>
      <p:pic>
        <p:nvPicPr>
          <p:cNvPr id="3" name="Picture 2" descr="Diagram, venn diagram&#10;&#10;Description automatically generated">
            <a:extLst>
              <a:ext uri="{FF2B5EF4-FFF2-40B4-BE49-F238E27FC236}">
                <a16:creationId xmlns:a16="http://schemas.microsoft.com/office/drawing/2014/main" id="{D9E4826F-65E7-4380-AF4C-F5B726D21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276"/>
            <a:ext cx="12192000" cy="645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4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8BC873-2B91-44DB-A47C-A2D816273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299" y="0"/>
            <a:ext cx="6205402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54087FC-F1CD-4A5B-A079-FA4D3F840713}"/>
              </a:ext>
            </a:extLst>
          </p:cNvPr>
          <p:cNvSpPr/>
          <p:nvPr/>
        </p:nvSpPr>
        <p:spPr>
          <a:xfrm>
            <a:off x="8061665" y="2584174"/>
            <a:ext cx="1137036" cy="636104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190244-B564-4BB1-9B91-1E86D10919EB}"/>
              </a:ext>
            </a:extLst>
          </p:cNvPr>
          <p:cNvSpPr/>
          <p:nvPr/>
        </p:nvSpPr>
        <p:spPr>
          <a:xfrm>
            <a:off x="7339421" y="3881561"/>
            <a:ext cx="1335451" cy="35648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3515AE-B0B4-45A4-A0E3-8C35155AA1B9}"/>
              </a:ext>
            </a:extLst>
          </p:cNvPr>
          <p:cNvSpPr/>
          <p:nvPr/>
        </p:nvSpPr>
        <p:spPr>
          <a:xfrm>
            <a:off x="6377314" y="168302"/>
            <a:ext cx="638481" cy="284852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DC165F-11D5-49F4-A588-8DE383959BCE}"/>
              </a:ext>
            </a:extLst>
          </p:cNvPr>
          <p:cNvSpPr/>
          <p:nvPr/>
        </p:nvSpPr>
        <p:spPr>
          <a:xfrm>
            <a:off x="7680961" y="1478280"/>
            <a:ext cx="993911" cy="51749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179DD7-FECA-40F2-BC31-E57562B14EAB}"/>
              </a:ext>
            </a:extLst>
          </p:cNvPr>
          <p:cNvSpPr/>
          <p:nvPr/>
        </p:nvSpPr>
        <p:spPr>
          <a:xfrm>
            <a:off x="7943538" y="870667"/>
            <a:ext cx="1137036" cy="414791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F29FBD-1089-422A-97B9-339DD83C3CCA}"/>
              </a:ext>
            </a:extLst>
          </p:cNvPr>
          <p:cNvSpPr/>
          <p:nvPr/>
        </p:nvSpPr>
        <p:spPr>
          <a:xfrm>
            <a:off x="3388766" y="2471534"/>
            <a:ext cx="459666" cy="26371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7B8C27-2E49-46BB-B210-35030788D767}"/>
              </a:ext>
            </a:extLst>
          </p:cNvPr>
          <p:cNvSpPr/>
          <p:nvPr/>
        </p:nvSpPr>
        <p:spPr>
          <a:xfrm>
            <a:off x="785486" y="3220278"/>
            <a:ext cx="2059387" cy="119335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Variable Selection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C0353E-2430-44B0-AC54-B45FD776FCA5}"/>
              </a:ext>
            </a:extLst>
          </p:cNvPr>
          <p:cNvSpPr/>
          <p:nvPr/>
        </p:nvSpPr>
        <p:spPr>
          <a:xfrm>
            <a:off x="211300" y="5027212"/>
            <a:ext cx="2857903" cy="1193358"/>
          </a:xfrm>
          <a:prstGeom prst="ellipse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Bias-Variance Tradeoff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1E405D-C82D-42AB-977F-38B0EBEE543A}"/>
              </a:ext>
            </a:extLst>
          </p:cNvPr>
          <p:cNvSpPr/>
          <p:nvPr/>
        </p:nvSpPr>
        <p:spPr>
          <a:xfrm>
            <a:off x="211300" y="723569"/>
            <a:ext cx="2059387" cy="1193358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Inference vs. Prediction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96861C-7DE6-4839-8342-7B48921C8F9C}"/>
              </a:ext>
            </a:extLst>
          </p:cNvPr>
          <p:cNvSpPr/>
          <p:nvPr/>
        </p:nvSpPr>
        <p:spPr>
          <a:xfrm>
            <a:off x="10075628" y="954816"/>
            <a:ext cx="1260871" cy="119335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ML Ethics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2DCDED-33AC-4FE7-8F08-0B3D41568C15}"/>
              </a:ext>
            </a:extLst>
          </p:cNvPr>
          <p:cNvSpPr/>
          <p:nvPr/>
        </p:nvSpPr>
        <p:spPr>
          <a:xfrm>
            <a:off x="9429289" y="3429000"/>
            <a:ext cx="2334074" cy="1070112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1C50CC1-58D3-4170-BEA9-59128EC8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8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23147D-FA8E-43F9-9F50-AA939796B315}"/>
              </a:ext>
            </a:extLst>
          </p:cNvPr>
          <p:cNvSpPr txBox="1"/>
          <p:nvPr/>
        </p:nvSpPr>
        <p:spPr>
          <a:xfrm>
            <a:off x="0" y="6616064"/>
            <a:ext cx="297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https://vas3k.com/blog/machine_learning/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6CC8322-C7FD-4491-BD9B-83AD9B507C6D}"/>
              </a:ext>
            </a:extLst>
          </p:cNvPr>
          <p:cNvSpPr/>
          <p:nvPr/>
        </p:nvSpPr>
        <p:spPr>
          <a:xfrm>
            <a:off x="7680961" y="216116"/>
            <a:ext cx="864228" cy="23703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B1F36F-CA0A-4539-BEE7-1FB5F0F960D3}"/>
              </a:ext>
            </a:extLst>
          </p:cNvPr>
          <p:cNvSpPr/>
          <p:nvPr/>
        </p:nvSpPr>
        <p:spPr>
          <a:xfrm>
            <a:off x="7765955" y="431046"/>
            <a:ext cx="1137036" cy="21493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0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4A5C-5B21-49EC-8FC7-553FCE56C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Modeling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79A7CA-BCE0-43A7-B5BA-6DCD1B895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9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83FD47E-01DC-41A9-B22A-E977A47DE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706" y="1711325"/>
            <a:ext cx="9791700" cy="5010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67F380-2476-4340-B397-97C47C870C7F}"/>
              </a:ext>
            </a:extLst>
          </p:cNvPr>
          <p:cNvSpPr txBox="1"/>
          <p:nvPr/>
        </p:nvSpPr>
        <p:spPr>
          <a:xfrm>
            <a:off x="150019" y="6492875"/>
            <a:ext cx="1778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Kuhn &amp; </a:t>
            </a:r>
            <a:r>
              <a:rPr lang="en-US" sz="1200" dirty="0" err="1"/>
              <a:t>Silge</a:t>
            </a:r>
            <a:r>
              <a:rPr lang="en-US" sz="1200" dirty="0"/>
              <a:t> (2020)</a:t>
            </a:r>
          </a:p>
        </p:txBody>
      </p:sp>
    </p:spTree>
    <p:extLst>
      <p:ext uri="{BB962C8B-B14F-4D97-AF65-F5344CB8AC3E}">
        <p14:creationId xmlns:p14="http://schemas.microsoft.com/office/powerpoint/2010/main" val="2077903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4409</TotalTime>
  <Words>2515</Words>
  <Application>Microsoft Office PowerPoint</Application>
  <PresentationFormat>Widescreen</PresentationFormat>
  <Paragraphs>493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Cambria</vt:lpstr>
      <vt:lpstr>Courier New</vt:lpstr>
      <vt:lpstr>Times New Roman</vt:lpstr>
      <vt:lpstr>1_Office Theme</vt:lpstr>
      <vt:lpstr>Applied Machine Learning for Educational Data Scientists</vt:lpstr>
      <vt:lpstr>An Introduction to the Course</vt:lpstr>
      <vt:lpstr>Agenda</vt:lpstr>
      <vt:lpstr>About Me</vt:lpstr>
      <vt:lpstr>PowerPoint Presentation</vt:lpstr>
      <vt:lpstr>About You</vt:lpstr>
      <vt:lpstr>PowerPoint Presentation</vt:lpstr>
      <vt:lpstr>PowerPoint Presentation</vt:lpstr>
      <vt:lpstr>ML Modeling Process</vt:lpstr>
      <vt:lpstr>Housekeeping</vt:lpstr>
      <vt:lpstr>How the pandemic affects this course </vt:lpstr>
      <vt:lpstr>Remote instruction</vt:lpstr>
      <vt:lpstr>Practical changes</vt:lpstr>
      <vt:lpstr>How we can help each other</vt:lpstr>
      <vt:lpstr>About the course</vt:lpstr>
      <vt:lpstr>PowerPoint Presentation</vt:lpstr>
      <vt:lpstr>This class</vt:lpstr>
      <vt:lpstr>Why R?</vt:lpstr>
      <vt:lpstr>Why not R?</vt:lpstr>
      <vt:lpstr>Syntax for computing predicted class probabilities</vt:lpstr>
      <vt:lpstr>Syntax for computing predicted class probabilities</vt:lpstr>
      <vt:lpstr>Syntax for computing predicted class probabilities</vt:lpstr>
      <vt:lpstr>Syntax for computing predicted class probabilities</vt:lpstr>
      <vt:lpstr>Syntax for computing predicted class probabilities</vt:lpstr>
      <vt:lpstr>Why tidymodels?</vt:lpstr>
      <vt:lpstr>Why not tidymodels?</vt:lpstr>
      <vt:lpstr>Why not tidymodels?</vt:lpstr>
      <vt:lpstr>PowerPoint Presentation</vt:lpstr>
      <vt:lpstr>tidymodels</vt:lpstr>
      <vt:lpstr>Some Resources</vt:lpstr>
      <vt:lpstr>Syllabus</vt:lpstr>
      <vt:lpstr>Course learning objectives</vt:lpstr>
      <vt:lpstr>Required Texts (free)</vt:lpstr>
      <vt:lpstr>Books not required (but possibly helpful)</vt:lpstr>
      <vt:lpstr>Books not required (but possibly helpful)</vt:lpstr>
      <vt:lpstr>Weekly Schedule</vt:lpstr>
      <vt:lpstr>Assignments (200 points total)</vt:lpstr>
      <vt:lpstr>Labs</vt:lpstr>
      <vt:lpstr>Final Project</vt:lpstr>
      <vt:lpstr>Final Project – Preliminary fits</vt:lpstr>
      <vt:lpstr>Final Project</vt:lpstr>
      <vt:lpstr>Final Project – Dates</vt:lpstr>
      <vt:lpstr>Final Project – Scoring Rubric</vt:lpstr>
      <vt:lpstr>Grading</vt:lpstr>
      <vt:lpstr>Kaggle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Machine Learning for Educational Data Scientists</dc:title>
  <dc:creator>Joseph Nese</dc:creator>
  <cp:lastModifiedBy>Joseph Nese</cp:lastModifiedBy>
  <cp:revision>65</cp:revision>
  <dcterms:created xsi:type="dcterms:W3CDTF">2020-03-23T17:50:06Z</dcterms:created>
  <dcterms:modified xsi:type="dcterms:W3CDTF">2020-09-30T19:08:52Z</dcterms:modified>
</cp:coreProperties>
</file>